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2" autoAdjust="0"/>
    <p:restoredTop sz="70677" autoAdjust="0"/>
  </p:normalViewPr>
  <p:slideViewPr>
    <p:cSldViewPr snapToGrid="0">
      <p:cViewPr varScale="1">
        <p:scale>
          <a:sx n="58" d="100"/>
          <a:sy n="58" d="100"/>
        </p:scale>
        <p:origin x="1389" y="4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7/11/2018 11:25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sv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23.xml"/><Relationship Id="rId16" Type="http://schemas.openxmlformats.org/officeDocument/2006/relationships/image" Target="../media/image27.svg"/><Relationship Id="rId20" Type="http://schemas.openxmlformats.org/officeDocument/2006/relationships/image" Target="../media/image31.svg"/><Relationship Id="rId29"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4.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42.svg"/><Relationship Id="rId5" Type="http://schemas.openxmlformats.org/officeDocument/2006/relationships/image" Target="../media/image51.svg"/><Relationship Id="rId10" Type="http://schemas.openxmlformats.org/officeDocument/2006/relationships/image" Target="../media/image41.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large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6892292"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 Virtual Machines</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years of Extended Security Updates for Azure Virtual Machines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6611" y="1686565"/>
            <a:ext cx="525313" cy="484239"/>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567786" y="3239315"/>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IaaS VMs</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5540" y="4004059"/>
            <a:ext cx="552612" cy="509403"/>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3"/>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485364" y="5579046"/>
            <a:ext cx="1648952" cy="677108"/>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PostgreSQL/MySQL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IaaS VMs</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0833" y="2409353"/>
            <a:ext cx="672848" cy="563314"/>
          </a:xfrm>
          <a:prstGeom prst="rect">
            <a:avLst/>
          </a:prstGeom>
        </p:spPr>
      </p:pic>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1"/>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485363" y="3653577"/>
            <a:ext cx="1655149"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485363" y="2396215"/>
            <a:ext cx="163979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463815" y="4693913"/>
            <a:ext cx="1670501"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pic>
        <p:nvPicPr>
          <p:cNvPr id="7" name="Picture 6">
            <a:extLst>
              <a:ext uri="{FF2B5EF4-FFF2-40B4-BE49-F238E27FC236}">
                <a16:creationId xmlns:a16="http://schemas.microsoft.com/office/drawing/2014/main" id="{09B8BD90-1E64-46EE-AA29-11D2D2726686}"/>
              </a:ext>
            </a:extLst>
          </p:cNvPr>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10076611" y="2779417"/>
            <a:ext cx="541541" cy="541541"/>
          </a:xfrm>
          <a:prstGeom prst="rect">
            <a:avLst/>
          </a:prstGeom>
        </p:spPr>
      </p:pic>
      <p:pic>
        <p:nvPicPr>
          <p:cNvPr id="58" name="Picture 57">
            <a:extLst>
              <a:ext uri="{FF2B5EF4-FFF2-40B4-BE49-F238E27FC236}">
                <a16:creationId xmlns:a16="http://schemas.microsoft.com/office/drawing/2014/main" id="{0B587D50-519D-4511-B9DD-7C02E0F83E5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46443" y="5078884"/>
            <a:ext cx="605761" cy="560625"/>
          </a:xfrm>
          <a:prstGeom prst="rect">
            <a:avLst/>
          </a:prstGeom>
        </p:spPr>
      </p:pic>
      <p:pic>
        <p:nvPicPr>
          <p:cNvPr id="60" name="Picture 59">
            <a:extLst>
              <a:ext uri="{FF2B5EF4-FFF2-40B4-BE49-F238E27FC236}">
                <a16:creationId xmlns:a16="http://schemas.microsoft.com/office/drawing/2014/main" id="{0EA05036-9D01-46D4-9A1E-390DCF0CBA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77942" y="5078883"/>
            <a:ext cx="624644" cy="578101"/>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52620"/>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t>
            </a:r>
            <a:r>
              <a:rPr lang="en-US" sz="1600" dirty="0" err="1">
                <a:solidFill>
                  <a:schemeClr val="tx1"/>
                </a:solidFill>
              </a:rPr>
              <a:t>async</a:t>
            </a:r>
            <a:r>
              <a:rPr lang="en-US" sz="1600" dirty="0">
                <a:solidFill>
                  <a:schemeClr val="tx1"/>
                </a:solidFill>
              </a:rPr>
              <a:t>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2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pPr marL="0" indent="0">
              <a:buNone/>
            </a:pPr>
            <a:endParaRPr lang="en-US" sz="2400" dirty="0">
              <a:solidFill>
                <a:schemeClr val="tx1"/>
              </a:solidFill>
            </a:endParaRPr>
          </a:p>
          <a:p>
            <a:r>
              <a:rPr lang="en-US" sz="2400" dirty="0">
                <a:solidFill>
                  <a:schemeClr val="tx1"/>
                </a:solidFill>
              </a:rPr>
              <a:t>"</a:t>
            </a:r>
            <a:r>
              <a:rPr lang="en-US" sz="2400" i="1" dirty="0">
                <a:solidFill>
                  <a:schemeClr val="tx1"/>
                </a:solidFill>
              </a:rPr>
              <a:t>We are preparing for Windows and SQL Server 2008/R2 end of support and would like to better understand our options for upgrade and migration.", </a:t>
            </a:r>
            <a:r>
              <a:rPr lang="en-US" sz="2400" dirty="0">
                <a:solidFill>
                  <a:schemeClr val="tx1"/>
                </a:solidFill>
              </a:rPr>
              <a:t>Sloane Peterson, </a:t>
            </a:r>
            <a:r>
              <a:rPr lang="en-US" sz="2400" dirty="0" err="1">
                <a:solidFill>
                  <a:schemeClr val="tx1"/>
                </a:solidFill>
              </a:rPr>
              <a:t>Fabrikam</a:t>
            </a:r>
            <a:r>
              <a:rPr lang="en-US" sz="2400" dirty="0">
                <a:solidFill>
                  <a:schemeClr val="tx1"/>
                </a:solidFill>
              </a:rPr>
              <a:t> CIO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lvl="0" indent="0">
              <a:spcBef>
                <a:spcPts val="600"/>
              </a:spcBef>
              <a:spcAft>
                <a:spcPts val="1200"/>
              </a:spcAft>
              <a:buNone/>
            </a:pPr>
            <a:r>
              <a:rPr lang="en-US" sz="2800" i="1" dirty="0">
                <a:solidFill>
                  <a:schemeClr val="tx1"/>
                </a:solidFill>
              </a:rPr>
              <a:t>"We need to minimize the amount of downtime during migration. How will we do this? What kind of downtime are we looking at?", </a:t>
            </a:r>
            <a:r>
              <a:rPr lang="en-US" sz="2800" dirty="0">
                <a:solidFill>
                  <a:schemeClr val="tx1"/>
                </a:solidFill>
              </a:rPr>
              <a:t>Jude Watkins, Director of Database Operations</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10" y="1747986"/>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endParaRPr lang="en-US" sz="3200" dirty="0">
              <a:solidFill>
                <a:schemeClr val="tx1"/>
              </a:solidFill>
            </a:endParaRP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18516</TotalTime>
  <Words>3089</Words>
  <Application>Microsoft Office PowerPoint</Application>
  <PresentationFormat>Widescreen</PresentationFormat>
  <Paragraphs>438</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525</cp:revision>
  <dcterms:created xsi:type="dcterms:W3CDTF">2016-01-21T23:17:09Z</dcterms:created>
  <dcterms:modified xsi:type="dcterms:W3CDTF">2018-07-12T07:14:33Z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